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Oswald"/>
      <p:regular r:id="rId26"/>
      <p:bold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Oswald-regular.fntdata"/><Relationship Id="rId25" Type="http://schemas.openxmlformats.org/officeDocument/2006/relationships/slide" Target="slides/slide20.xml"/><Relationship Id="rId27" Type="http://schemas.openxmlformats.org/officeDocument/2006/relationships/font" Target="fonts/Oswald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eec66204f0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eec66204f0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f2243bcd00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f2243bcd00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eec66204f0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eec66204f0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eec66204f0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eec66204f0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eec66204f0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eec66204f0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eec66204f0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eec66204f0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eec66204f0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eec66204f0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eec66204f0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eec66204f0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eeeae2047a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eeeae2047a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eec66204f0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eec66204f0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ec66204f0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eec66204f0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f2243bcd00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f2243bcd00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eec66204f0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eec66204f0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f08b78939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f08b78939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edbf01edec_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edbf01edec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eec66204f0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eec66204f0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eec66204f0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eec66204f0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f233b2c0d5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f233b2c0d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eec66204f0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eec66204f0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24.png"/><Relationship Id="rId5" Type="http://schemas.openxmlformats.org/officeDocument/2006/relationships/image" Target="../media/image2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0.png"/></Relationships>
</file>

<file path=ppt/slides/_rels/slide2.xml.rels><?xml version="1.0" encoding="UTF-8" standalone="yes"?><Relationships xmlns="http://schemas.openxmlformats.org/package/2006/relationships"><Relationship Id="rId20" Type="http://schemas.openxmlformats.org/officeDocument/2006/relationships/image" Target="../media/image8.png"/><Relationship Id="rId11" Type="http://schemas.openxmlformats.org/officeDocument/2006/relationships/image" Target="../media/image9.png"/><Relationship Id="rId22" Type="http://schemas.openxmlformats.org/officeDocument/2006/relationships/image" Target="../media/image18.jpg"/><Relationship Id="rId10" Type="http://schemas.openxmlformats.org/officeDocument/2006/relationships/image" Target="../media/image5.png"/><Relationship Id="rId21" Type="http://schemas.openxmlformats.org/officeDocument/2006/relationships/image" Target="../media/image10.jpg"/><Relationship Id="rId13" Type="http://schemas.openxmlformats.org/officeDocument/2006/relationships/image" Target="../media/image7.png"/><Relationship Id="rId24" Type="http://schemas.openxmlformats.org/officeDocument/2006/relationships/image" Target="../media/image19.png"/><Relationship Id="rId12" Type="http://schemas.openxmlformats.org/officeDocument/2006/relationships/image" Target="../media/image2.png"/><Relationship Id="rId23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2.jpg"/><Relationship Id="rId4" Type="http://schemas.openxmlformats.org/officeDocument/2006/relationships/image" Target="../media/image13.png"/><Relationship Id="rId9" Type="http://schemas.openxmlformats.org/officeDocument/2006/relationships/image" Target="../media/image41.png"/><Relationship Id="rId15" Type="http://schemas.openxmlformats.org/officeDocument/2006/relationships/image" Target="../media/image11.png"/><Relationship Id="rId14" Type="http://schemas.openxmlformats.org/officeDocument/2006/relationships/image" Target="../media/image4.png"/><Relationship Id="rId17" Type="http://schemas.openxmlformats.org/officeDocument/2006/relationships/image" Target="../media/image21.png"/><Relationship Id="rId16" Type="http://schemas.openxmlformats.org/officeDocument/2006/relationships/image" Target="../media/image3.png"/><Relationship Id="rId5" Type="http://schemas.openxmlformats.org/officeDocument/2006/relationships/image" Target="../media/image6.png"/><Relationship Id="rId19" Type="http://schemas.openxmlformats.org/officeDocument/2006/relationships/image" Target="../media/image12.png"/><Relationship Id="rId6" Type="http://schemas.openxmlformats.org/officeDocument/2006/relationships/image" Target="../media/image14.gif"/><Relationship Id="rId18" Type="http://schemas.openxmlformats.org/officeDocument/2006/relationships/image" Target="../media/image15.png"/><Relationship Id="rId7" Type="http://schemas.openxmlformats.org/officeDocument/2006/relationships/image" Target="../media/image31.png"/><Relationship Id="rId8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jpg"/><Relationship Id="rId4" Type="http://schemas.openxmlformats.org/officeDocument/2006/relationships/image" Target="../media/image43.jpg"/><Relationship Id="rId5" Type="http://schemas.openxmlformats.org/officeDocument/2006/relationships/image" Target="../media/image4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311708" y="0"/>
            <a:ext cx="8520600" cy="2586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UVM Ski &amp; Snowboard Club</a:t>
            </a:r>
            <a:endParaRPr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First General Meeting</a:t>
            </a:r>
            <a:endParaRPr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2021</a:t>
            </a:r>
            <a:endParaRPr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swald"/>
                <a:ea typeface="Oswald"/>
                <a:cs typeface="Oswald"/>
                <a:sym typeface="Oswald"/>
              </a:rPr>
              <a:t>Alpine Shop, Burton &amp; Skida Shop Nights</a:t>
            </a:r>
            <a:endParaRPr b="1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39" name="Google Shape;139;p22"/>
          <p:cNvSpPr txBox="1"/>
          <p:nvPr>
            <p:ph idx="1" type="body"/>
          </p:nvPr>
        </p:nvSpPr>
        <p:spPr>
          <a:xfrm>
            <a:off x="0" y="1152475"/>
            <a:ext cx="3144600" cy="380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Where: 1184 Williston Rd, South Burlington, VT</a:t>
            </a:r>
            <a:endParaRPr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When: End of October-ish</a:t>
            </a:r>
            <a:endParaRPr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-30% off for all UVMSSC members</a:t>
            </a:r>
            <a:endParaRPr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-Great way to meet other members</a:t>
            </a:r>
            <a:endParaRPr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40" name="Google Shape;14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50" y="1363600"/>
            <a:ext cx="2877000" cy="107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2"/>
          <p:cNvPicPr preferRelativeResize="0"/>
          <p:nvPr/>
        </p:nvPicPr>
        <p:blipFill rotWithShape="1">
          <a:blip r:embed="rId4">
            <a:alphaModFix/>
          </a:blip>
          <a:srcRect b="0" l="2320" r="-2319" t="0"/>
          <a:stretch/>
        </p:blipFill>
        <p:spPr>
          <a:xfrm>
            <a:off x="3329575" y="1224350"/>
            <a:ext cx="2877001" cy="1358176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2"/>
          <p:cNvSpPr txBox="1"/>
          <p:nvPr/>
        </p:nvSpPr>
        <p:spPr>
          <a:xfrm>
            <a:off x="3195775" y="2571750"/>
            <a:ext cx="31446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swald"/>
                <a:ea typeface="Oswald"/>
                <a:cs typeface="Oswald"/>
                <a:sym typeface="Oswald"/>
              </a:rPr>
              <a:t>Where: 162 College Street, Burlington, VT</a:t>
            </a:r>
            <a:endParaRPr sz="18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swald"/>
                <a:ea typeface="Oswald"/>
                <a:cs typeface="Oswald"/>
                <a:sym typeface="Oswald"/>
              </a:rPr>
              <a:t>When: October 16th and 17th </a:t>
            </a:r>
            <a:endParaRPr sz="18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swald"/>
                <a:ea typeface="Oswald"/>
                <a:cs typeface="Oswald"/>
                <a:sym typeface="Oswald"/>
              </a:rPr>
              <a:t>-25% of for all members</a:t>
            </a:r>
            <a:endParaRPr sz="18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swald"/>
                <a:ea typeface="Oswald"/>
                <a:cs typeface="Oswald"/>
                <a:sym typeface="Oswald"/>
              </a:rPr>
              <a:t>-They have great dogs</a:t>
            </a:r>
            <a:endParaRPr sz="1800"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143" name="Google Shape;143;p22"/>
          <p:cNvCxnSpPr/>
          <p:nvPr/>
        </p:nvCxnSpPr>
        <p:spPr>
          <a:xfrm>
            <a:off x="3176950" y="1235675"/>
            <a:ext cx="0" cy="3721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4" name="Google Shape;144;p22"/>
          <p:cNvCxnSpPr/>
          <p:nvPr/>
        </p:nvCxnSpPr>
        <p:spPr>
          <a:xfrm>
            <a:off x="6275875" y="1235675"/>
            <a:ext cx="0" cy="3721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45" name="Google Shape;145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8450" y="1224350"/>
            <a:ext cx="2576925" cy="1306474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2"/>
          <p:cNvSpPr txBox="1"/>
          <p:nvPr/>
        </p:nvSpPr>
        <p:spPr>
          <a:xfrm>
            <a:off x="6345175" y="2571750"/>
            <a:ext cx="2803500" cy="26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swald"/>
                <a:ea typeface="Oswald"/>
                <a:cs typeface="Oswald"/>
                <a:sym typeface="Oswald"/>
              </a:rPr>
              <a:t>Where: 16 Kilburn St #116, Burlington, VT </a:t>
            </a:r>
            <a:endParaRPr sz="18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swald"/>
                <a:ea typeface="Oswald"/>
                <a:cs typeface="Oswald"/>
                <a:sym typeface="Oswald"/>
              </a:rPr>
              <a:t>When: End of October-ish</a:t>
            </a:r>
            <a:endParaRPr sz="18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swald"/>
                <a:ea typeface="Oswald"/>
                <a:cs typeface="Oswald"/>
                <a:sym typeface="Oswald"/>
              </a:rPr>
              <a:t>-20% off storewide </a:t>
            </a:r>
            <a:endParaRPr sz="18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swald"/>
                <a:ea typeface="Oswald"/>
                <a:cs typeface="Oswald"/>
                <a:sym typeface="Oswald"/>
              </a:rPr>
              <a:t>-After hours private SSC event</a:t>
            </a:r>
            <a:endParaRPr sz="1800"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3"/>
          <p:cNvSpPr txBox="1"/>
          <p:nvPr>
            <p:ph type="title"/>
          </p:nvPr>
        </p:nvSpPr>
        <p:spPr>
          <a:xfrm>
            <a:off x="0" y="2663225"/>
            <a:ext cx="4260300" cy="5727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swald"/>
                <a:ea typeface="Oswald"/>
                <a:cs typeface="Oswald"/>
                <a:sym typeface="Oswald"/>
              </a:rPr>
              <a:t>UVMSSC Ambassador Program</a:t>
            </a:r>
            <a:endParaRPr b="1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53" name="Google Shape;153;p23"/>
          <p:cNvSpPr txBox="1"/>
          <p:nvPr>
            <p:ph idx="1" type="body"/>
          </p:nvPr>
        </p:nvSpPr>
        <p:spPr>
          <a:xfrm>
            <a:off x="0" y="3121200"/>
            <a:ext cx="6481500" cy="20223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rmAutofit fontScale="92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Want to get more involved in the club?</a:t>
            </a:r>
            <a:endParaRPr sz="20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Want to help out with events? </a:t>
            </a: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Rail Jams</a:t>
            </a: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, movie premiers, marketing? </a:t>
            </a:r>
            <a:endParaRPr sz="20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Program will launch soon so look out for emails with the application!</a:t>
            </a:r>
            <a:endParaRPr sz="20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More info to come...</a:t>
            </a:r>
            <a:endParaRPr sz="20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4"/>
          <p:cNvSpPr txBox="1"/>
          <p:nvPr>
            <p:ph type="title"/>
          </p:nvPr>
        </p:nvSpPr>
        <p:spPr>
          <a:xfrm>
            <a:off x="286300" y="212675"/>
            <a:ext cx="2114100" cy="151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200"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Pass   Sales</a:t>
            </a:r>
            <a:r>
              <a:rPr b="1" lang="en" sz="4500"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!</a:t>
            </a:r>
            <a:endParaRPr b="1" sz="4500">
              <a:highlight>
                <a:schemeClr val="lt1"/>
              </a:highlight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60" name="Google Shape;160;p24"/>
          <p:cNvSpPr txBox="1"/>
          <p:nvPr>
            <p:ph idx="1" type="body"/>
          </p:nvPr>
        </p:nvSpPr>
        <p:spPr>
          <a:xfrm>
            <a:off x="2508900" y="0"/>
            <a:ext cx="6635100" cy="31656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Must have 2021/22 membership to access discounted passes</a:t>
            </a:r>
            <a:endParaRPr sz="23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- Deadline: 11/12 </a:t>
            </a:r>
            <a:endParaRPr sz="23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- Don't wait until the last minute! </a:t>
            </a:r>
            <a:endParaRPr sz="23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- Pass Pickup Night: 11/17 </a:t>
            </a:r>
            <a:endParaRPr sz="23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- Questions? Check out our website or stop by the clubhaus!</a:t>
            </a:r>
            <a:endParaRPr sz="23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7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5"/>
          <p:cNvSpPr txBox="1"/>
          <p:nvPr>
            <p:ph type="title"/>
          </p:nvPr>
        </p:nvSpPr>
        <p:spPr>
          <a:xfrm>
            <a:off x="0" y="1912800"/>
            <a:ext cx="2351400" cy="5727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020">
                <a:latin typeface="Oswald"/>
                <a:ea typeface="Oswald"/>
                <a:cs typeface="Oswald"/>
                <a:sym typeface="Oswald"/>
              </a:rPr>
              <a:t>Bolton Valley</a:t>
            </a:r>
            <a:endParaRPr b="1" sz="302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67" name="Google Shape;167;p25"/>
          <p:cNvSpPr txBox="1"/>
          <p:nvPr>
            <p:ph idx="1" type="body"/>
          </p:nvPr>
        </p:nvSpPr>
        <p:spPr>
          <a:xfrm>
            <a:off x="0" y="2485500"/>
            <a:ext cx="4178400" cy="26580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Bolton Valley Night Pass: $199 </a:t>
            </a:r>
            <a:endParaRPr sz="22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Bolton Valley Young’n Pass: $269</a:t>
            </a:r>
            <a:endParaRPr sz="22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- 30 minutes from campus </a:t>
            </a:r>
            <a:endParaRPr sz="22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- Only mountain that offers night skiing </a:t>
            </a:r>
            <a:endParaRPr sz="22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- 1,704ft vertical drop</a:t>
            </a:r>
            <a:endParaRPr sz="22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2300" y="14300"/>
            <a:ext cx="9766200" cy="511492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6"/>
          <p:cNvSpPr txBox="1"/>
          <p:nvPr>
            <p:ph type="title"/>
          </p:nvPr>
        </p:nvSpPr>
        <p:spPr>
          <a:xfrm>
            <a:off x="6959600" y="445025"/>
            <a:ext cx="2184300" cy="5727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020">
                <a:latin typeface="Oswald"/>
                <a:ea typeface="Oswald"/>
                <a:cs typeface="Oswald"/>
                <a:sym typeface="Oswald"/>
              </a:rPr>
              <a:t>Jay Peak</a:t>
            </a:r>
            <a:endParaRPr b="1" sz="302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74" name="Google Shape;174;p26"/>
          <p:cNvSpPr txBox="1"/>
          <p:nvPr>
            <p:ph idx="1" type="body"/>
          </p:nvPr>
        </p:nvSpPr>
        <p:spPr>
          <a:xfrm>
            <a:off x="4572000" y="1017725"/>
            <a:ext cx="4572000" cy="41115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Jay Peak Only: $249</a:t>
            </a:r>
            <a:endParaRPr sz="21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2-Year Jay Peak Pass: $319</a:t>
            </a:r>
            <a:endParaRPr sz="21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Freshman Only Pass: $129</a:t>
            </a:r>
            <a:endParaRPr sz="21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Jay Peak + Burke: $289</a:t>
            </a:r>
            <a:endParaRPr sz="21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- About 1 hour and 20 minutes from campus </a:t>
            </a:r>
            <a:endParaRPr sz="21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- Largest average annual snowfall in the East and only aerial tram in Vermont</a:t>
            </a:r>
            <a:endParaRPr sz="21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- 1815ft vertical</a:t>
            </a:r>
            <a:endParaRPr sz="21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1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r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 sz="21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1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7"/>
          <p:cNvSpPr txBox="1"/>
          <p:nvPr>
            <p:ph type="title"/>
          </p:nvPr>
        </p:nvSpPr>
        <p:spPr>
          <a:xfrm>
            <a:off x="0" y="2087950"/>
            <a:ext cx="2654400" cy="5727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020">
                <a:latin typeface="Oswald"/>
                <a:ea typeface="Oswald"/>
                <a:cs typeface="Oswald"/>
                <a:sym typeface="Oswald"/>
              </a:rPr>
              <a:t>Mad River Glen</a:t>
            </a:r>
            <a:endParaRPr b="1" sz="302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81" name="Google Shape;181;p27"/>
          <p:cNvSpPr txBox="1"/>
          <p:nvPr>
            <p:ph idx="1" type="body"/>
          </p:nvPr>
        </p:nvSpPr>
        <p:spPr>
          <a:xfrm>
            <a:off x="0" y="2571750"/>
            <a:ext cx="3269700" cy="25431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Mad River Twixter Pass: $279</a:t>
            </a:r>
            <a:endParaRPr sz="20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Valley Double Major Pass: $429</a:t>
            </a:r>
            <a:endParaRPr sz="20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- About 55 minutes from campus </a:t>
            </a:r>
            <a:endParaRPr sz="20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- Known for their Single Chair </a:t>
            </a:r>
            <a:endParaRPr sz="20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-  2037ft vertical drop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2375"/>
            <a:ext cx="9144000" cy="519587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8"/>
          <p:cNvSpPr txBox="1"/>
          <p:nvPr>
            <p:ph type="title"/>
          </p:nvPr>
        </p:nvSpPr>
        <p:spPr>
          <a:xfrm>
            <a:off x="0" y="1481400"/>
            <a:ext cx="1919700" cy="5727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020">
                <a:latin typeface="Oswald"/>
                <a:ea typeface="Oswald"/>
                <a:cs typeface="Oswald"/>
                <a:sym typeface="Oswald"/>
              </a:rPr>
              <a:t>Sugarbush</a:t>
            </a:r>
            <a:endParaRPr b="1" sz="302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88" name="Google Shape;188;p28"/>
          <p:cNvSpPr txBox="1"/>
          <p:nvPr>
            <p:ph idx="1" type="body"/>
          </p:nvPr>
        </p:nvSpPr>
        <p:spPr>
          <a:xfrm>
            <a:off x="0" y="2054100"/>
            <a:ext cx="4692000" cy="30894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Sugarbush Value College Pass: $309 </a:t>
            </a:r>
            <a:endParaRPr sz="20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Sugarbush Premium College Pass: $389</a:t>
            </a:r>
            <a:endParaRPr sz="20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Valley Double Major Pass: $429</a:t>
            </a:r>
            <a:endParaRPr sz="20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- About an hour from campus </a:t>
            </a:r>
            <a:endParaRPr sz="20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- Has the longest (and one of the fastest) </a:t>
            </a: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detachable</a:t>
            </a: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 lifts in the world </a:t>
            </a:r>
            <a:endParaRPr sz="20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- 2600ft vertical drop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9"/>
          <p:cNvPicPr preferRelativeResize="0"/>
          <p:nvPr/>
        </p:nvPicPr>
        <p:blipFill rotWithShape="1">
          <a:blip r:embed="rId3">
            <a:alphaModFix/>
          </a:blip>
          <a:srcRect b="36960" l="0" r="0" t="36963"/>
          <a:stretch/>
        </p:blipFill>
        <p:spPr>
          <a:xfrm>
            <a:off x="0" y="-63125"/>
            <a:ext cx="9143999" cy="5250699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9"/>
          <p:cNvSpPr txBox="1"/>
          <p:nvPr>
            <p:ph type="title"/>
          </p:nvPr>
        </p:nvSpPr>
        <p:spPr>
          <a:xfrm>
            <a:off x="6291600" y="2221100"/>
            <a:ext cx="2852400" cy="5727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020">
                <a:latin typeface="Oswald"/>
                <a:ea typeface="Oswald"/>
                <a:cs typeface="Oswald"/>
                <a:sym typeface="Oswald"/>
              </a:rPr>
              <a:t>Smugglers Notch</a:t>
            </a:r>
            <a:endParaRPr b="1" sz="302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95" name="Google Shape;195;p29"/>
          <p:cNvSpPr txBox="1"/>
          <p:nvPr>
            <p:ph idx="1" type="body"/>
          </p:nvPr>
        </p:nvSpPr>
        <p:spPr>
          <a:xfrm>
            <a:off x="5086800" y="2752800"/>
            <a:ext cx="4057200" cy="23907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Smugglers' Notch College Pass: $199 </a:t>
            </a:r>
            <a:endParaRPr sz="22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- About 55 minutes from campus </a:t>
            </a:r>
            <a:endParaRPr sz="22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- Only triple black diamond in the East </a:t>
            </a:r>
            <a:endParaRPr sz="22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- 2610ft vertical drop</a:t>
            </a:r>
            <a:endParaRPr sz="220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0"/>
          <p:cNvSpPr txBox="1"/>
          <p:nvPr>
            <p:ph type="title"/>
          </p:nvPr>
        </p:nvSpPr>
        <p:spPr>
          <a:xfrm>
            <a:off x="0" y="2548200"/>
            <a:ext cx="4068900" cy="5727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020">
                <a:latin typeface="Oswald"/>
                <a:ea typeface="Oswald"/>
                <a:cs typeface="Oswald"/>
                <a:sym typeface="Oswald"/>
              </a:rPr>
              <a:t>Learn to Ski &amp; Ride Days</a:t>
            </a:r>
            <a:endParaRPr b="1" sz="302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02" name="Google Shape;202;p30"/>
          <p:cNvSpPr txBox="1"/>
          <p:nvPr>
            <p:ph idx="1" type="body"/>
          </p:nvPr>
        </p:nvSpPr>
        <p:spPr>
          <a:xfrm>
            <a:off x="0" y="3120900"/>
            <a:ext cx="6952800" cy="20226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- </a:t>
            </a: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Discounted lessons, l</a:t>
            </a: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ift tickets, and rentals for beginners </a:t>
            </a:r>
            <a:endParaRPr sz="20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- If you attend </a:t>
            </a: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3/5</a:t>
            </a: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 days: </a:t>
            </a:r>
            <a:endParaRPr sz="20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        - $69 season pass </a:t>
            </a:r>
            <a:endParaRPr sz="20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        - $89 season rental 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1"/>
          <p:cNvSpPr txBox="1"/>
          <p:nvPr>
            <p:ph type="title"/>
          </p:nvPr>
        </p:nvSpPr>
        <p:spPr>
          <a:xfrm>
            <a:off x="0" y="922925"/>
            <a:ext cx="1763400" cy="5727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020">
                <a:latin typeface="Oswald"/>
                <a:ea typeface="Oswald"/>
                <a:cs typeface="Oswald"/>
                <a:sym typeface="Oswald"/>
              </a:rPr>
              <a:t>Ikon Pass</a:t>
            </a:r>
            <a:endParaRPr b="1" sz="302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09" name="Google Shape;209;p31"/>
          <p:cNvSpPr txBox="1"/>
          <p:nvPr>
            <p:ph idx="1" type="body"/>
          </p:nvPr>
        </p:nvSpPr>
        <p:spPr>
          <a:xfrm>
            <a:off x="0" y="1495625"/>
            <a:ext cx="2431500" cy="36480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b="1" lang="en" sz="2000">
                <a:solidFill>
                  <a:schemeClr val="dk1"/>
                </a:solidFill>
              </a:rPr>
              <a:t>I</a:t>
            </a:r>
            <a:r>
              <a:rPr b="1"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kon Pass Originally...</a:t>
            </a:r>
            <a:endParaRPr b="1" sz="20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Ikon Base Pass: $729 </a:t>
            </a:r>
            <a:endParaRPr sz="20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Full Ikon Pass: $999</a:t>
            </a:r>
            <a:endParaRPr sz="20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b="1"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College Ikon Pass </a:t>
            </a:r>
            <a:endParaRPr b="1" sz="20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Ikon Base Pass: </a:t>
            </a:r>
            <a:r>
              <a:rPr b="1"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$449</a:t>
            </a: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 sz="20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Full Ikon Pass: </a:t>
            </a:r>
            <a:r>
              <a:rPr b="1"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$619</a:t>
            </a:r>
            <a:endParaRPr b="1" sz="20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b="1"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Goes On Sale Tomorrow, ends 11/10!!</a:t>
            </a:r>
            <a:endParaRPr sz="200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6" cy="514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79150" y="2188903"/>
            <a:ext cx="2208151" cy="765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150" y="1750650"/>
            <a:ext cx="2535457" cy="83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6" y="0"/>
            <a:ext cx="4073732" cy="83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 rotWithShape="1">
          <a:blip r:embed="rId7">
            <a:alphaModFix/>
          </a:blip>
          <a:srcRect b="27367" l="0" r="0" t="0"/>
          <a:stretch/>
        </p:blipFill>
        <p:spPr>
          <a:xfrm>
            <a:off x="18950" y="905063"/>
            <a:ext cx="2315274" cy="945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 rotWithShape="1">
          <a:blip r:embed="rId8">
            <a:alphaModFix/>
          </a:blip>
          <a:srcRect b="0" l="-5420" r="5420" t="0"/>
          <a:stretch/>
        </p:blipFill>
        <p:spPr>
          <a:xfrm>
            <a:off x="7094350" y="905076"/>
            <a:ext cx="1905851" cy="107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623387" y="1448015"/>
            <a:ext cx="2464675" cy="1439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438825" y="834250"/>
            <a:ext cx="2649225" cy="46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327515" y="2954602"/>
            <a:ext cx="1439525" cy="143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050412" y="0"/>
            <a:ext cx="5255689" cy="107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5823" y="3752150"/>
            <a:ext cx="1323975" cy="132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460538" y="3753800"/>
            <a:ext cx="1152639" cy="127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15">
            <a:alphaModFix/>
          </a:blip>
          <a:srcRect b="24609" l="11530" r="11034" t="25512"/>
          <a:stretch/>
        </p:blipFill>
        <p:spPr>
          <a:xfrm>
            <a:off x="2809675" y="4190675"/>
            <a:ext cx="1402426" cy="83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783525" y="3044263"/>
            <a:ext cx="1680376" cy="945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RRACEA | Home – Terracea" id="74" name="Google Shape;74;p1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4408600" y="4146226"/>
            <a:ext cx="1680374" cy="87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5007661" y="1066489"/>
            <a:ext cx="2535450" cy="967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177450" y="3231350"/>
            <a:ext cx="885850" cy="173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5195700" y="1964087"/>
            <a:ext cx="1791001" cy="3828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 The News | Folino's Pizza" id="78" name="Google Shape;78;p14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7151775" y="4340998"/>
            <a:ext cx="1791000" cy="6839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G Habitats - Home | Facebook" id="79" name="Google Shape;79;p14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4634249" y="3109600"/>
            <a:ext cx="1278975" cy="94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55825" y="2642750"/>
            <a:ext cx="2590475" cy="96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5371438" y="2412585"/>
            <a:ext cx="1439524" cy="631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70472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2"/>
          <p:cNvSpPr txBox="1"/>
          <p:nvPr>
            <p:ph type="title"/>
          </p:nvPr>
        </p:nvSpPr>
        <p:spPr>
          <a:xfrm>
            <a:off x="5163925" y="1380675"/>
            <a:ext cx="4540800" cy="8514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swald"/>
                <a:ea typeface="Oswald"/>
                <a:cs typeface="Oswald"/>
                <a:sym typeface="Oswald"/>
              </a:rPr>
              <a:t>East Coast Avalanche Education Course</a:t>
            </a:r>
            <a:endParaRPr b="1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16" name="Google Shape;216;p32"/>
          <p:cNvSpPr txBox="1"/>
          <p:nvPr>
            <p:ph idx="1" type="body"/>
          </p:nvPr>
        </p:nvSpPr>
        <p:spPr>
          <a:xfrm>
            <a:off x="4429225" y="2232075"/>
            <a:ext cx="5275500" cy="29115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-2 Groups</a:t>
            </a:r>
            <a:endParaRPr sz="20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-</a:t>
            </a: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February</a:t>
            </a: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 3-6 &amp; Feburary 10-13</a:t>
            </a:r>
            <a:endParaRPr sz="20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-1st two days are in the classroom</a:t>
            </a:r>
            <a:endParaRPr sz="20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-Saturday &amp; Sunday are in the field</a:t>
            </a:r>
            <a:endParaRPr sz="20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-Get your Avy </a:t>
            </a: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Safety</a:t>
            </a: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 1, very helpful for the backcountry</a:t>
            </a:r>
            <a:endParaRPr sz="20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/>
          <p:nvPr>
            <p:ph type="title"/>
          </p:nvPr>
        </p:nvSpPr>
        <p:spPr>
          <a:xfrm>
            <a:off x="311700" y="1529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swald"/>
                <a:ea typeface="Oswald"/>
                <a:cs typeface="Oswald"/>
                <a:sym typeface="Oswald"/>
              </a:rPr>
              <a:t>UVMSSC Clubhaus</a:t>
            </a:r>
            <a:endParaRPr b="1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7" name="Google Shape;87;p15"/>
          <p:cNvSpPr txBox="1"/>
          <p:nvPr>
            <p:ph idx="1" type="body"/>
          </p:nvPr>
        </p:nvSpPr>
        <p:spPr>
          <a:xfrm>
            <a:off x="311700" y="725625"/>
            <a:ext cx="8832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swald"/>
              <a:buChar char="●"/>
            </a:pP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Open Monday-Friday 10am-4pm</a:t>
            </a:r>
            <a:endParaRPr sz="20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swald"/>
              <a:buChar char="●"/>
            </a:pP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No </a:t>
            </a: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capacity limit</a:t>
            </a: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 this year!</a:t>
            </a:r>
            <a:endParaRPr sz="20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Oswald"/>
              <a:buChar char="●"/>
            </a:pPr>
            <a:r>
              <a:rPr lang="en" sz="2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A place where you can...</a:t>
            </a:r>
            <a:endParaRPr sz="20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swald"/>
              <a:buChar char="○"/>
            </a:pP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Buy Passes</a:t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swald"/>
              <a:buChar char="○"/>
            </a:pP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Sign-Up for busses</a:t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swald"/>
              <a:buChar char="○"/>
            </a:pP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Ask any questions you may have</a:t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swald"/>
              <a:buChar char="○"/>
            </a:pPr>
            <a:r>
              <a:rPr lang="en" sz="1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Hang out, terminally chill</a:t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9144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88" name="Google Shape;8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429000"/>
            <a:ext cx="914400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0000" y="0"/>
            <a:ext cx="4344000" cy="32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6"/>
          <p:cNvSpPr txBox="1"/>
          <p:nvPr>
            <p:ph type="title"/>
          </p:nvPr>
        </p:nvSpPr>
        <p:spPr>
          <a:xfrm>
            <a:off x="311700" y="445025"/>
            <a:ext cx="4818000" cy="5727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720">
                <a:latin typeface="Oswald"/>
                <a:ea typeface="Oswald"/>
                <a:cs typeface="Oswald"/>
                <a:sym typeface="Oswald"/>
              </a:rPr>
              <a:t>Find us on </a:t>
            </a:r>
            <a:r>
              <a:rPr b="1" lang="en" sz="2720">
                <a:latin typeface="Oswald"/>
                <a:ea typeface="Oswald"/>
                <a:cs typeface="Oswald"/>
                <a:sym typeface="Oswald"/>
              </a:rPr>
              <a:t>Social</a:t>
            </a:r>
            <a:r>
              <a:rPr b="1" lang="en" sz="2720">
                <a:latin typeface="Oswald"/>
                <a:ea typeface="Oswald"/>
                <a:cs typeface="Oswald"/>
                <a:sym typeface="Oswald"/>
              </a:rPr>
              <a:t> Media &amp; Online</a:t>
            </a:r>
            <a:endParaRPr b="1" sz="272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96" name="Google Shape;96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en" sz="240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https://www.uvmssc.org/</a:t>
            </a:r>
            <a:endParaRPr sz="2400">
              <a:solidFill>
                <a:schemeClr val="dk1"/>
              </a:solidFill>
              <a:highlight>
                <a:schemeClr val="lt1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Follow us on Instagram! @uvm_ssc</a:t>
            </a:r>
            <a:endParaRPr sz="2400">
              <a:solidFill>
                <a:schemeClr val="dk1"/>
              </a:solidFill>
              <a:highlight>
                <a:schemeClr val="lt1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en" sz="240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UVMSSC Member Forum -- Facebook Member Forum</a:t>
            </a:r>
            <a:endParaRPr sz="2400">
              <a:solidFill>
                <a:schemeClr val="dk1"/>
              </a:solidFill>
              <a:highlight>
                <a:schemeClr val="lt1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en" sz="240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Tag or DM us when you hit the slopes to be featured!!</a:t>
            </a:r>
            <a:endParaRPr sz="2400">
              <a:solidFill>
                <a:schemeClr val="dk1"/>
              </a:solidFill>
              <a:highlight>
                <a:schemeClr val="lt1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en" sz="240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Know of some cool stuff happening in the industry? You land a sick job?  Go on a rad trip? Tell us about it and we’ll write about you on our blog!</a:t>
            </a:r>
            <a:endParaRPr sz="2400">
              <a:solidFill>
                <a:schemeClr val="dk1"/>
              </a:solidFill>
              <a:highlight>
                <a:schemeClr val="lt1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6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 txBox="1"/>
          <p:nvPr>
            <p:ph type="title"/>
          </p:nvPr>
        </p:nvSpPr>
        <p:spPr>
          <a:xfrm>
            <a:off x="311700" y="445025"/>
            <a:ext cx="3307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920">
                <a:latin typeface="Oswald"/>
                <a:ea typeface="Oswald"/>
                <a:cs typeface="Oswald"/>
                <a:sym typeface="Oswald"/>
              </a:rPr>
              <a:t>More</a:t>
            </a:r>
            <a:r>
              <a:rPr lang="en" sz="2920">
                <a:latin typeface="Oswald"/>
                <a:ea typeface="Oswald"/>
                <a:cs typeface="Oswald"/>
                <a:sym typeface="Oswald"/>
              </a:rPr>
              <a:t> trips to come...</a:t>
            </a:r>
            <a:endParaRPr sz="292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02" name="Google Shape;102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29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Didn’t get onto the Steamboat Trip? No worries, more trips to come! Look out for emails about the Spring Break Trip and Tremblant!</a:t>
            </a:r>
            <a:endParaRPr sz="1829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3" name="Google Shape;10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0625" y="1992363"/>
            <a:ext cx="2363377" cy="315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7"/>
          <p:cNvPicPr preferRelativeResize="0"/>
          <p:nvPr/>
        </p:nvPicPr>
        <p:blipFill rotWithShape="1">
          <a:blip r:embed="rId4">
            <a:alphaModFix/>
          </a:blip>
          <a:srcRect b="14505" l="17314" r="0" t="20853"/>
          <a:stretch/>
        </p:blipFill>
        <p:spPr>
          <a:xfrm>
            <a:off x="2298325" y="1992375"/>
            <a:ext cx="4482304" cy="3151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/>
          <p:cNvPicPr preferRelativeResize="0"/>
          <p:nvPr/>
        </p:nvPicPr>
        <p:blipFill rotWithShape="1">
          <a:blip r:embed="rId5">
            <a:alphaModFix/>
          </a:blip>
          <a:srcRect b="0" l="22159" r="11435" t="0"/>
          <a:stretch/>
        </p:blipFill>
        <p:spPr>
          <a:xfrm>
            <a:off x="0" y="1992375"/>
            <a:ext cx="2298321" cy="320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swald"/>
                <a:ea typeface="Oswald"/>
                <a:cs typeface="Oswald"/>
                <a:sym typeface="Oswald"/>
              </a:rPr>
              <a:t>Need A Hitch to the Hill</a:t>
            </a:r>
            <a:r>
              <a:rPr b="1" lang="en">
                <a:latin typeface="Oswald"/>
                <a:ea typeface="Oswald"/>
                <a:cs typeface="Oswald"/>
                <a:sym typeface="Oswald"/>
              </a:rPr>
              <a:t>?</a:t>
            </a:r>
            <a:endParaRPr b="1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1" name="Google Shape;111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-Sign-ups go live on our website each Wednesday for the following weekend. </a:t>
            </a:r>
            <a:endParaRPr sz="24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ALL BUSSES meet at Patrick Gym at 8:45. Depart at 9:00 am. Busses will run regularly at the start of second semester- Mid April to Smuggs, Jay, Sugarbush, and Mad River</a:t>
            </a:r>
            <a:endParaRPr sz="24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Additional Pick Ups at Trinity &amp; Central @ 8:30am. </a:t>
            </a:r>
            <a:endParaRPr sz="24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12" name="Google Shape;11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6925" y="3473775"/>
            <a:ext cx="2778476" cy="156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9"/>
          <p:cNvSpPr txBox="1"/>
          <p:nvPr>
            <p:ph type="title"/>
          </p:nvPr>
        </p:nvSpPr>
        <p:spPr>
          <a:xfrm>
            <a:off x="0" y="546625"/>
            <a:ext cx="4260300" cy="87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62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Dawn of the Shred:  XIII</a:t>
            </a:r>
            <a:endParaRPr b="1" sz="362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9" name="Google Shape;119;p19"/>
          <p:cNvSpPr txBox="1"/>
          <p:nvPr>
            <p:ph idx="1" type="body"/>
          </p:nvPr>
        </p:nvSpPr>
        <p:spPr>
          <a:xfrm>
            <a:off x="0" y="1727100"/>
            <a:ext cx="4641300" cy="34164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What: On-Campus Rail Jam</a:t>
            </a:r>
            <a:endParaRPr sz="22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Where: Trinity Campus</a:t>
            </a:r>
            <a:endParaRPr sz="22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When: End of October</a:t>
            </a:r>
            <a:endParaRPr sz="22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-Sign-Ups will be in the clubhaus, starting two weeks before the competition.</a:t>
            </a:r>
            <a:endParaRPr sz="22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-If you wanna help out with the event then lets us know at the clubhaus!</a:t>
            </a:r>
            <a:endParaRPr sz="22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26615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0"/>
          <p:cNvSpPr txBox="1"/>
          <p:nvPr>
            <p:ph idx="1" type="body"/>
          </p:nvPr>
        </p:nvSpPr>
        <p:spPr>
          <a:xfrm>
            <a:off x="0" y="3658200"/>
            <a:ext cx="6232200" cy="14853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rmAutofit fontScale="77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36867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Char char="●"/>
            </a:pPr>
            <a:r>
              <a:rPr lang="en" sz="2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Follow LINE Skis @lineskis</a:t>
            </a:r>
            <a:endParaRPr sz="22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36867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Char char="●"/>
            </a:pPr>
            <a:r>
              <a:rPr lang="en" sz="2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Comment on their most recent post tagging @uvm_ssc and @lineskis</a:t>
            </a:r>
            <a:endParaRPr sz="22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1818"/>
              <a:buFont typeface="Oswald"/>
              <a:buChar char="●"/>
            </a:pPr>
            <a:r>
              <a:rPr lang="en" sz="22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3 Winners will be picked by the end of the night to win free gear</a:t>
            </a:r>
            <a:r>
              <a:rPr b="1" lang="en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 b="1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26" name="Google Shape;126;p20"/>
          <p:cNvSpPr txBox="1"/>
          <p:nvPr>
            <p:ph type="title"/>
          </p:nvPr>
        </p:nvSpPr>
        <p:spPr>
          <a:xfrm>
            <a:off x="-61975" y="3457325"/>
            <a:ext cx="3221700" cy="572700"/>
          </a:xfrm>
          <a:prstGeom prst="rect">
            <a:avLst/>
          </a:prstGeom>
          <a:solidFill>
            <a:schemeClr val="lt1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Oswald"/>
                <a:ea typeface="Oswald"/>
                <a:cs typeface="Oswald"/>
                <a:sym typeface="Oswald"/>
              </a:rPr>
              <a:t>LINE Skis Insta Contest</a:t>
            </a:r>
            <a:endParaRPr b="1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1"/>
          <p:cNvSpPr txBox="1"/>
          <p:nvPr>
            <p:ph type="title"/>
          </p:nvPr>
        </p:nvSpPr>
        <p:spPr>
          <a:xfrm>
            <a:off x="311700" y="1812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52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Homegrown 2022</a:t>
            </a:r>
            <a:endParaRPr b="1" sz="362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33" name="Google Shape;133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5949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5949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000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What:  </a:t>
            </a:r>
            <a:r>
              <a:rPr lang="en" sz="1000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On-campus film festival featuring member’s season edits</a:t>
            </a:r>
            <a:endParaRPr sz="10000">
              <a:solidFill>
                <a:schemeClr val="dk1"/>
              </a:solidFill>
              <a:highlight>
                <a:schemeClr val="lt1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000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Where:</a:t>
            </a:r>
            <a:r>
              <a:rPr lang="en" sz="1000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 Harris Millis Amphitheater, Athletic Campus</a:t>
            </a:r>
            <a:endParaRPr sz="10000">
              <a:solidFill>
                <a:schemeClr val="dk1"/>
              </a:solidFill>
              <a:highlight>
                <a:schemeClr val="lt1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When:</a:t>
            </a:r>
            <a:r>
              <a:rPr lang="en" sz="1000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 Late April</a:t>
            </a:r>
            <a:endParaRPr sz="10000">
              <a:solidFill>
                <a:schemeClr val="dk1"/>
              </a:solidFill>
              <a:highlight>
                <a:schemeClr val="lt1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0">
              <a:solidFill>
                <a:schemeClr val="dk1"/>
              </a:solidFill>
              <a:highlight>
                <a:schemeClr val="lt1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- Start collecting your footy in the early season!</a:t>
            </a:r>
            <a:endParaRPr sz="10000">
              <a:solidFill>
                <a:schemeClr val="dk1"/>
              </a:solidFill>
              <a:highlight>
                <a:schemeClr val="lt1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- Must be no longer than 4 minutes and 20 seconds</a:t>
            </a:r>
            <a:endParaRPr sz="10000">
              <a:solidFill>
                <a:schemeClr val="dk1"/>
              </a:solidFill>
              <a:highlight>
                <a:schemeClr val="lt1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- Must feature more people than just yourself   </a:t>
            </a:r>
            <a:endParaRPr sz="10000">
              <a:solidFill>
                <a:schemeClr val="dk1"/>
              </a:solidFill>
              <a:highlight>
                <a:schemeClr val="lt1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t/>
            </a:r>
            <a:endParaRPr sz="100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47443"/>
              <a:buFont typeface="Arial"/>
              <a:buNone/>
            </a:pPr>
            <a:r>
              <a:t/>
            </a:r>
            <a:endParaRPr sz="2318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